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.jpg" ContentType="image/jpg"/>
  <Override PartName="/ppt/media/image3.jpg" ContentType="image/jpg"/>
  <Override PartName="/ppt/media/image4.jpg" ContentType="image/jpg"/>
  <Override PartName="/ppt/media/image8.jpg" ContentType="image/jpg"/>
  <Override PartName="/ppt/media/image10.jpg" ContentType="image/jpg"/>
  <Override PartName="/ppt/media/image11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7" r:id="rId10"/>
    <p:sldId id="269" r:id="rId1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646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0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452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3/18/2020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4803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93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771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0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8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40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16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36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284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6969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1739" y="3413759"/>
            <a:ext cx="3150870" cy="2659380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285750" indent="-273050">
              <a:lnSpc>
                <a:spcPct val="100000"/>
              </a:lnSpc>
              <a:spcBef>
                <a:spcPts val="350"/>
              </a:spcBef>
              <a:buSzPct val="93750"/>
              <a:buFont typeface="Wingdings"/>
              <a:buChar char=""/>
              <a:tabLst>
                <a:tab pos="285750" algn="l"/>
              </a:tabLst>
            </a:pPr>
            <a:r>
              <a:rPr sz="2400" b="1" spc="-5" dirty="0">
                <a:latin typeface="Rockwell"/>
                <a:cs typeface="Rockwell"/>
              </a:rPr>
              <a:t>Lifelong</a:t>
            </a:r>
            <a:r>
              <a:rPr sz="2400" b="1" spc="-20" dirty="0">
                <a:latin typeface="Rockwell"/>
                <a:cs typeface="Rockwell"/>
              </a:rPr>
              <a:t> </a:t>
            </a:r>
            <a:r>
              <a:rPr sz="2400" b="1" dirty="0">
                <a:latin typeface="Rockwell"/>
                <a:cs typeface="Rockwell"/>
              </a:rPr>
              <a:t>Learning</a:t>
            </a:r>
            <a:endParaRPr sz="2400" dirty="0">
              <a:latin typeface="Rockwell"/>
              <a:cs typeface="Rockwell"/>
            </a:endParaRPr>
          </a:p>
          <a:p>
            <a:pPr marL="285750" marR="955040" indent="-273050">
              <a:lnSpc>
                <a:spcPts val="2540"/>
              </a:lnSpc>
              <a:spcBef>
                <a:spcPts val="615"/>
              </a:spcBef>
              <a:buSzPct val="93750"/>
              <a:buFont typeface="Wingdings"/>
              <a:buChar char=""/>
              <a:tabLst>
                <a:tab pos="285750" algn="l"/>
              </a:tabLst>
            </a:pPr>
            <a:r>
              <a:rPr sz="2400" b="1" spc="-5" dirty="0">
                <a:latin typeface="Rockwell"/>
                <a:cs typeface="Rockwell"/>
              </a:rPr>
              <a:t>Community  I</a:t>
            </a:r>
            <a:r>
              <a:rPr sz="2400" b="1" dirty="0">
                <a:latin typeface="Rockwell"/>
                <a:cs typeface="Rockwell"/>
              </a:rPr>
              <a:t>nvolvement</a:t>
            </a:r>
            <a:endParaRPr sz="2400" dirty="0">
              <a:latin typeface="Rockwell"/>
              <a:cs typeface="Rockwell"/>
            </a:endParaRPr>
          </a:p>
          <a:p>
            <a:pPr marL="285750" marR="607060" indent="-273050">
              <a:lnSpc>
                <a:spcPts val="2540"/>
              </a:lnSpc>
              <a:spcBef>
                <a:spcPts val="590"/>
              </a:spcBef>
              <a:buSzPct val="93750"/>
              <a:buFont typeface="Wingdings"/>
              <a:buChar char=""/>
              <a:tabLst>
                <a:tab pos="285750" algn="l"/>
              </a:tabLst>
            </a:pPr>
            <a:r>
              <a:rPr sz="2400" b="1" dirty="0">
                <a:latin typeface="Rockwell"/>
                <a:cs typeface="Rockwell"/>
              </a:rPr>
              <a:t>Efficient </a:t>
            </a:r>
            <a:r>
              <a:rPr sz="2400" b="1" spc="-5" dirty="0">
                <a:latin typeface="Rockwell"/>
                <a:cs typeface="Rockwell"/>
              </a:rPr>
              <a:t>Use</a:t>
            </a:r>
            <a:r>
              <a:rPr sz="2400" b="1" spc="-95" dirty="0">
                <a:latin typeface="Rockwell"/>
                <a:cs typeface="Rockwell"/>
              </a:rPr>
              <a:t> </a:t>
            </a:r>
            <a:r>
              <a:rPr sz="2400" b="1" dirty="0">
                <a:latin typeface="Rockwell"/>
                <a:cs typeface="Rockwell"/>
              </a:rPr>
              <a:t>of  Resources</a:t>
            </a:r>
            <a:endParaRPr sz="2400" dirty="0">
              <a:latin typeface="Rockwell"/>
              <a:cs typeface="Rockwell"/>
            </a:endParaRPr>
          </a:p>
          <a:p>
            <a:pPr marL="285750" indent="-273050">
              <a:lnSpc>
                <a:spcPct val="100000"/>
              </a:lnSpc>
              <a:spcBef>
                <a:spcPts val="234"/>
              </a:spcBef>
              <a:buSzPct val="93750"/>
              <a:buFont typeface="Wingdings"/>
              <a:buChar char=""/>
              <a:tabLst>
                <a:tab pos="285750" algn="l"/>
              </a:tabLst>
            </a:pPr>
            <a:r>
              <a:rPr sz="2400" b="1" spc="-5" dirty="0">
                <a:latin typeface="Rockwell"/>
                <a:cs typeface="Rockwell"/>
              </a:rPr>
              <a:t>Self-Determination</a:t>
            </a:r>
            <a:endParaRPr sz="2400" dirty="0">
              <a:latin typeface="Rockwell"/>
              <a:cs typeface="Rockwell"/>
            </a:endParaRPr>
          </a:p>
          <a:p>
            <a:pPr marL="285750" indent="-273050">
              <a:lnSpc>
                <a:spcPct val="100000"/>
              </a:lnSpc>
              <a:spcBef>
                <a:spcPts val="250"/>
              </a:spcBef>
              <a:buSzPct val="93750"/>
              <a:buFont typeface="Wingdings"/>
              <a:buChar char=""/>
              <a:tabLst>
                <a:tab pos="285750" algn="l"/>
              </a:tabLst>
            </a:pPr>
            <a:r>
              <a:rPr sz="2400" b="1" dirty="0">
                <a:latin typeface="Rockwell"/>
                <a:cs typeface="Rockwell"/>
              </a:rPr>
              <a:t>Self-Help</a:t>
            </a:r>
            <a:endParaRPr sz="2400" dirty="0">
              <a:latin typeface="Rockwell"/>
              <a:cs typeface="Rockwel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4400" y="533400"/>
            <a:ext cx="7162800" cy="1117614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 marR="5080" indent="378460" algn="ctr">
              <a:lnSpc>
                <a:spcPts val="4230"/>
              </a:lnSpc>
              <a:spcBef>
                <a:spcPts val="315"/>
              </a:spcBef>
              <a:tabLst>
                <a:tab pos="2928620" algn="l"/>
              </a:tabLst>
            </a:pPr>
            <a:r>
              <a:rPr sz="3600" spc="-5" dirty="0">
                <a:latin typeface="Rockwell"/>
                <a:cs typeface="Rockwell"/>
              </a:rPr>
              <a:t>Co</a:t>
            </a:r>
            <a:r>
              <a:rPr sz="3600" spc="5" dirty="0">
                <a:latin typeface="Rockwell"/>
                <a:cs typeface="Rockwell"/>
              </a:rPr>
              <a:t>m</a:t>
            </a:r>
            <a:r>
              <a:rPr sz="3600" spc="-5" dirty="0">
                <a:latin typeface="Rockwell"/>
                <a:cs typeface="Rockwell"/>
              </a:rPr>
              <a:t>m</a:t>
            </a:r>
            <a:r>
              <a:rPr sz="3600" spc="5" dirty="0">
                <a:latin typeface="Rockwell"/>
                <a:cs typeface="Rockwell"/>
              </a:rPr>
              <a:t>u</a:t>
            </a:r>
            <a:r>
              <a:rPr sz="3600" dirty="0">
                <a:latin typeface="Rockwell"/>
                <a:cs typeface="Rockwell"/>
              </a:rPr>
              <a:t>nity</a:t>
            </a:r>
            <a:r>
              <a:rPr lang="en-US" sz="3600" dirty="0">
                <a:latin typeface="Rockwell"/>
                <a:cs typeface="Rockwell"/>
              </a:rPr>
              <a:t> Development in </a:t>
            </a:r>
            <a:r>
              <a:rPr sz="3600" spc="-5" dirty="0">
                <a:latin typeface="Rockwell"/>
                <a:cs typeface="Rockwell"/>
              </a:rPr>
              <a:t>Ed</a:t>
            </a:r>
            <a:r>
              <a:rPr sz="3600" spc="10" dirty="0">
                <a:latin typeface="Rockwell"/>
                <a:cs typeface="Rockwell"/>
              </a:rPr>
              <a:t>u</a:t>
            </a:r>
            <a:r>
              <a:rPr sz="3600" spc="-5" dirty="0">
                <a:latin typeface="Rockwell"/>
                <a:cs typeface="Rockwell"/>
              </a:rPr>
              <a:t>ca</a:t>
            </a:r>
            <a:r>
              <a:rPr sz="3600" dirty="0">
                <a:latin typeface="Rockwell"/>
                <a:cs typeface="Rockwell"/>
              </a:rPr>
              <a:t>tion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182870" y="3446779"/>
            <a:ext cx="3256279" cy="2552700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285750" marR="946150" indent="-273050">
              <a:lnSpc>
                <a:spcPts val="2540"/>
              </a:lnSpc>
              <a:spcBef>
                <a:spcPts val="465"/>
              </a:spcBef>
              <a:buSzPct val="93750"/>
              <a:buFont typeface="Wingdings"/>
              <a:buChar char=""/>
              <a:tabLst>
                <a:tab pos="285750" algn="l"/>
              </a:tabLst>
            </a:pPr>
            <a:r>
              <a:rPr sz="2400" b="1" dirty="0">
                <a:latin typeface="Rockwell"/>
                <a:cs typeface="Rockwell"/>
              </a:rPr>
              <a:t>Leadership  </a:t>
            </a:r>
            <a:r>
              <a:rPr sz="2400" b="1" spc="-5" dirty="0">
                <a:latin typeface="Rockwell"/>
                <a:cs typeface="Rockwell"/>
              </a:rPr>
              <a:t>D</a:t>
            </a:r>
            <a:r>
              <a:rPr sz="2400" b="1" dirty="0">
                <a:latin typeface="Rockwell"/>
                <a:cs typeface="Rockwell"/>
              </a:rPr>
              <a:t>evelopment</a:t>
            </a:r>
            <a:endParaRPr sz="2400">
              <a:latin typeface="Rockwell"/>
              <a:cs typeface="Rockwell"/>
            </a:endParaRPr>
          </a:p>
          <a:p>
            <a:pPr marL="285750" marR="561340" indent="-273050">
              <a:lnSpc>
                <a:spcPts val="2540"/>
              </a:lnSpc>
              <a:spcBef>
                <a:spcPts val="590"/>
              </a:spcBef>
              <a:buSzPct val="93750"/>
              <a:buFont typeface="Wingdings"/>
              <a:buChar char=""/>
              <a:tabLst>
                <a:tab pos="285750" algn="l"/>
              </a:tabLst>
            </a:pPr>
            <a:r>
              <a:rPr sz="2400" b="1" dirty="0">
                <a:latin typeface="Rockwell"/>
                <a:cs typeface="Rockwell"/>
              </a:rPr>
              <a:t>Institutional  Re</a:t>
            </a:r>
            <a:r>
              <a:rPr sz="2400" b="1" spc="5" dirty="0">
                <a:latin typeface="Rockwell"/>
                <a:cs typeface="Rockwell"/>
              </a:rPr>
              <a:t>s</a:t>
            </a:r>
            <a:r>
              <a:rPr sz="2400" b="1" spc="-10" dirty="0">
                <a:latin typeface="Rockwell"/>
                <a:cs typeface="Rockwell"/>
              </a:rPr>
              <a:t>p</a:t>
            </a:r>
            <a:r>
              <a:rPr sz="2400" b="1" spc="10" dirty="0">
                <a:latin typeface="Rockwell"/>
                <a:cs typeface="Rockwell"/>
              </a:rPr>
              <a:t>o</a:t>
            </a:r>
            <a:r>
              <a:rPr sz="2400" b="1" spc="-10" dirty="0">
                <a:latin typeface="Rockwell"/>
                <a:cs typeface="Rockwell"/>
              </a:rPr>
              <a:t>n</a:t>
            </a:r>
            <a:r>
              <a:rPr sz="2400" b="1" spc="5" dirty="0">
                <a:latin typeface="Rockwell"/>
                <a:cs typeface="Rockwell"/>
              </a:rPr>
              <a:t>s</a:t>
            </a:r>
            <a:r>
              <a:rPr sz="2400" b="1" dirty="0">
                <a:latin typeface="Rockwell"/>
                <a:cs typeface="Rockwell"/>
              </a:rPr>
              <a:t>ivene</a:t>
            </a:r>
            <a:r>
              <a:rPr sz="2400" b="1" spc="5" dirty="0">
                <a:latin typeface="Rockwell"/>
                <a:cs typeface="Rockwell"/>
              </a:rPr>
              <a:t>s</a:t>
            </a:r>
            <a:r>
              <a:rPr sz="2400" b="1" dirty="0">
                <a:latin typeface="Rockwell"/>
                <a:cs typeface="Rockwell"/>
              </a:rPr>
              <a:t>s</a:t>
            </a:r>
            <a:endParaRPr sz="2400">
              <a:latin typeface="Rockwell"/>
              <a:cs typeface="Rockwell"/>
            </a:endParaRPr>
          </a:p>
          <a:p>
            <a:pPr marL="285750" marR="5080" indent="-273050">
              <a:lnSpc>
                <a:spcPts val="2540"/>
              </a:lnSpc>
              <a:spcBef>
                <a:spcPts val="590"/>
              </a:spcBef>
              <a:buSzPct val="93750"/>
              <a:buFont typeface="Wingdings"/>
              <a:buChar char=""/>
              <a:tabLst>
                <a:tab pos="285750" algn="l"/>
              </a:tabLst>
            </a:pPr>
            <a:r>
              <a:rPr sz="2400" b="1" spc="-5" dirty="0">
                <a:latin typeface="Rockwell"/>
                <a:cs typeface="Rockwell"/>
              </a:rPr>
              <a:t>Integrated Delivery  </a:t>
            </a:r>
            <a:r>
              <a:rPr sz="2400" b="1" dirty="0">
                <a:latin typeface="Rockwell"/>
                <a:cs typeface="Rockwell"/>
              </a:rPr>
              <a:t>of</a:t>
            </a:r>
            <a:r>
              <a:rPr sz="2400" b="1" spc="-10" dirty="0">
                <a:latin typeface="Rockwell"/>
                <a:cs typeface="Rockwell"/>
              </a:rPr>
              <a:t> </a:t>
            </a:r>
            <a:r>
              <a:rPr sz="2400" b="1" dirty="0">
                <a:latin typeface="Rockwell"/>
                <a:cs typeface="Rockwell"/>
              </a:rPr>
              <a:t>Services</a:t>
            </a:r>
            <a:endParaRPr sz="2400">
              <a:latin typeface="Rockwell"/>
              <a:cs typeface="Rockwell"/>
            </a:endParaRPr>
          </a:p>
          <a:p>
            <a:pPr marL="285750" indent="-273050">
              <a:lnSpc>
                <a:spcPct val="100000"/>
              </a:lnSpc>
              <a:spcBef>
                <a:spcPts val="235"/>
              </a:spcBef>
              <a:buSzPct val="93750"/>
              <a:buFont typeface="Wingdings"/>
              <a:buChar char=""/>
              <a:tabLst>
                <a:tab pos="285750" algn="l"/>
              </a:tabLst>
            </a:pPr>
            <a:r>
              <a:rPr sz="2400" b="1" dirty="0">
                <a:latin typeface="Rockwell"/>
                <a:cs typeface="Rockwell"/>
              </a:rPr>
              <a:t>Decentralization</a:t>
            </a:r>
            <a:endParaRPr sz="2400">
              <a:latin typeface="Rockwell"/>
              <a:cs typeface="Rockwel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2270" y="168910"/>
            <a:ext cx="3737610" cy="60896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700"/>
              </a:lnSpc>
              <a:spcBef>
                <a:spcPts val="100"/>
              </a:spcBef>
            </a:pPr>
            <a:r>
              <a:rPr sz="2200" b="1" spc="-20" dirty="0">
                <a:latin typeface="Tahoma"/>
                <a:cs typeface="Tahoma"/>
              </a:rPr>
              <a:t>Build </a:t>
            </a:r>
            <a:r>
              <a:rPr sz="2200" b="1" spc="-25" dirty="0">
                <a:latin typeface="Tahoma"/>
                <a:cs typeface="Tahoma"/>
              </a:rPr>
              <a:t>partnerships </a:t>
            </a:r>
            <a:r>
              <a:rPr sz="2200" b="1" spc="-20" dirty="0">
                <a:latin typeface="Tahoma"/>
                <a:cs typeface="Tahoma"/>
              </a:rPr>
              <a:t>with all  </a:t>
            </a:r>
            <a:r>
              <a:rPr sz="2200" b="1" spc="-25" dirty="0">
                <a:latin typeface="Tahoma"/>
                <a:cs typeface="Tahoma"/>
              </a:rPr>
              <a:t>institutions, (education,  </a:t>
            </a:r>
            <a:r>
              <a:rPr sz="2200" b="1" spc="-30" dirty="0">
                <a:latin typeface="Tahoma"/>
                <a:cs typeface="Tahoma"/>
              </a:rPr>
              <a:t>government, businesses,  </a:t>
            </a:r>
            <a:r>
              <a:rPr sz="2200" b="1" spc="-25" dirty="0">
                <a:latin typeface="Tahoma"/>
                <a:cs typeface="Tahoma"/>
              </a:rPr>
              <a:t>service </a:t>
            </a:r>
            <a:r>
              <a:rPr sz="2200" b="1" spc="-30" dirty="0">
                <a:latin typeface="Tahoma"/>
                <a:cs typeface="Tahoma"/>
              </a:rPr>
              <a:t>organizations,  neighborhoods, </a:t>
            </a:r>
            <a:r>
              <a:rPr sz="2200" b="1" spc="-25" dirty="0">
                <a:latin typeface="Tahoma"/>
                <a:cs typeface="Tahoma"/>
              </a:rPr>
              <a:t>families,  philanthropy </a:t>
            </a:r>
            <a:r>
              <a:rPr sz="2200" b="1" spc="-20" dirty="0">
                <a:latin typeface="Tahoma"/>
                <a:cs typeface="Tahoma"/>
              </a:rPr>
              <a:t>and civic  </a:t>
            </a:r>
            <a:r>
              <a:rPr sz="2200" b="1" spc="-30" dirty="0">
                <a:latin typeface="Tahoma"/>
                <a:cs typeface="Tahoma"/>
              </a:rPr>
              <a:t>associations), </a:t>
            </a:r>
            <a:r>
              <a:rPr sz="2200" b="1" spc="-25" dirty="0">
                <a:latin typeface="Tahoma"/>
                <a:cs typeface="Tahoma"/>
              </a:rPr>
              <a:t>locally,  regionally, nationally, and  internationally, </a:t>
            </a:r>
            <a:r>
              <a:rPr sz="2200" b="1" spc="-20" dirty="0">
                <a:latin typeface="Tahoma"/>
                <a:cs typeface="Tahoma"/>
              </a:rPr>
              <a:t>and </a:t>
            </a:r>
            <a:r>
              <a:rPr sz="2200" b="1" spc="-25" dirty="0">
                <a:latin typeface="Tahoma"/>
                <a:cs typeface="Tahoma"/>
              </a:rPr>
              <a:t>guide  where </a:t>
            </a:r>
            <a:r>
              <a:rPr sz="2200" b="1" spc="-20" dirty="0">
                <a:latin typeface="Tahoma"/>
                <a:cs typeface="Tahoma"/>
              </a:rPr>
              <a:t>we are </a:t>
            </a:r>
            <a:r>
              <a:rPr sz="2200" b="1" spc="-30" dirty="0">
                <a:latin typeface="Tahoma"/>
                <a:cs typeface="Tahoma"/>
              </a:rPr>
              <a:t>welcome</a:t>
            </a:r>
            <a:r>
              <a:rPr sz="2200" b="1" spc="-204" dirty="0">
                <a:latin typeface="Tahoma"/>
                <a:cs typeface="Tahoma"/>
              </a:rPr>
              <a:t> </a:t>
            </a:r>
            <a:r>
              <a:rPr sz="2200" b="1" spc="-15" dirty="0">
                <a:latin typeface="Tahoma"/>
                <a:cs typeface="Tahoma"/>
              </a:rPr>
              <a:t>the  </a:t>
            </a:r>
            <a:r>
              <a:rPr sz="2200" b="1" spc="-25" dirty="0">
                <a:latin typeface="Tahoma"/>
                <a:cs typeface="Tahoma"/>
              </a:rPr>
              <a:t>process </a:t>
            </a:r>
            <a:r>
              <a:rPr sz="2200" b="1" spc="-20" dirty="0">
                <a:latin typeface="Tahoma"/>
                <a:cs typeface="Tahoma"/>
              </a:rPr>
              <a:t>of </a:t>
            </a:r>
            <a:r>
              <a:rPr sz="2200" b="1" spc="-25" dirty="0">
                <a:latin typeface="Tahoma"/>
                <a:cs typeface="Tahoma"/>
              </a:rPr>
              <a:t>creating  collaboration.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876800" y="2513329"/>
            <a:ext cx="3763009" cy="37630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3400" y="1905000"/>
            <a:ext cx="3430270" cy="34302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542790" y="1473200"/>
            <a:ext cx="3957954" cy="51242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07950">
              <a:lnSpc>
                <a:spcPct val="139800"/>
              </a:lnSpc>
              <a:spcBef>
                <a:spcPts val="100"/>
              </a:spcBef>
            </a:pPr>
            <a:r>
              <a:rPr sz="2400" b="1" spc="-30" dirty="0">
                <a:latin typeface="Arial"/>
                <a:cs typeface="Arial"/>
              </a:rPr>
              <a:t>Community </a:t>
            </a:r>
            <a:r>
              <a:rPr lang="en-US" sz="2400" b="1" spc="-30" dirty="0">
                <a:latin typeface="Arial"/>
                <a:cs typeface="Arial"/>
              </a:rPr>
              <a:t>Development in </a:t>
            </a:r>
            <a:r>
              <a:rPr sz="2400" b="1" spc="-25" dirty="0">
                <a:latin typeface="Arial"/>
                <a:cs typeface="Arial"/>
              </a:rPr>
              <a:t>Education  advocates </a:t>
            </a:r>
            <a:r>
              <a:rPr sz="2400" b="1" spc="-20" dirty="0">
                <a:latin typeface="Arial"/>
                <a:cs typeface="Arial"/>
              </a:rPr>
              <a:t>and supports </a:t>
            </a:r>
            <a:r>
              <a:rPr sz="2400" b="1" spc="-15" dirty="0">
                <a:latin typeface="Arial"/>
                <a:cs typeface="Arial"/>
              </a:rPr>
              <a:t>the  </a:t>
            </a:r>
            <a:r>
              <a:rPr sz="2400" b="1" spc="-20" dirty="0">
                <a:latin typeface="Arial"/>
                <a:cs typeface="Arial"/>
              </a:rPr>
              <a:t>creation </a:t>
            </a:r>
            <a:r>
              <a:rPr sz="2400" b="1" spc="-15" dirty="0">
                <a:latin typeface="Arial"/>
                <a:cs typeface="Arial"/>
              </a:rPr>
              <a:t>of </a:t>
            </a:r>
            <a:r>
              <a:rPr sz="2400" b="1" spc="-20" dirty="0">
                <a:latin typeface="Arial"/>
                <a:cs typeface="Arial"/>
              </a:rPr>
              <a:t>innovative  </a:t>
            </a:r>
            <a:r>
              <a:rPr sz="2400" b="1" spc="-25" dirty="0">
                <a:latin typeface="Arial"/>
                <a:cs typeface="Arial"/>
              </a:rPr>
              <a:t>programs </a:t>
            </a:r>
            <a:r>
              <a:rPr sz="2400" b="1" spc="-20" dirty="0">
                <a:latin typeface="Arial"/>
                <a:cs typeface="Arial"/>
              </a:rPr>
              <a:t>and collaboration  </a:t>
            </a:r>
            <a:r>
              <a:rPr sz="2400" b="1" spc="-25" dirty="0">
                <a:latin typeface="Arial"/>
                <a:cs typeface="Arial"/>
              </a:rPr>
              <a:t>between </a:t>
            </a:r>
            <a:r>
              <a:rPr sz="2400" b="1" spc="-15" dirty="0">
                <a:latin typeface="Arial"/>
                <a:cs typeface="Arial"/>
              </a:rPr>
              <a:t>all </a:t>
            </a:r>
            <a:r>
              <a:rPr sz="2400" b="1" spc="-30" dirty="0">
                <a:latin typeface="Arial"/>
                <a:cs typeface="Arial"/>
              </a:rPr>
              <a:t>members </a:t>
            </a:r>
            <a:r>
              <a:rPr sz="2400" b="1" spc="-15" dirty="0">
                <a:latin typeface="Arial"/>
                <a:cs typeface="Arial"/>
              </a:rPr>
              <a:t>of  </a:t>
            </a:r>
            <a:r>
              <a:rPr sz="2400" b="1" spc="-25" dirty="0">
                <a:latin typeface="Arial"/>
                <a:cs typeface="Arial"/>
              </a:rPr>
              <a:t>communities </a:t>
            </a:r>
            <a:r>
              <a:rPr sz="2400" b="1" spc="-15" dirty="0">
                <a:latin typeface="Arial"/>
                <a:cs typeface="Arial"/>
              </a:rPr>
              <a:t>for the</a:t>
            </a:r>
            <a:r>
              <a:rPr sz="2400" b="1" spc="-114" dirty="0">
                <a:latin typeface="Arial"/>
                <a:cs typeface="Arial"/>
              </a:rPr>
              <a:t> </a:t>
            </a:r>
            <a:r>
              <a:rPr sz="2400" b="1" spc="-25" dirty="0">
                <a:latin typeface="Arial"/>
                <a:cs typeface="Arial"/>
              </a:rPr>
              <a:t>purposes  </a:t>
            </a:r>
            <a:r>
              <a:rPr sz="2400" b="1" spc="-15" dirty="0">
                <a:latin typeface="Arial"/>
                <a:cs typeface="Arial"/>
              </a:rPr>
              <a:t>of </a:t>
            </a:r>
            <a:r>
              <a:rPr sz="2400" b="1" spc="-25" dirty="0">
                <a:latin typeface="Arial"/>
                <a:cs typeface="Arial"/>
              </a:rPr>
              <a:t>advancing </a:t>
            </a:r>
            <a:r>
              <a:rPr sz="2400" b="1" spc="-30" dirty="0">
                <a:latin typeface="Arial"/>
                <a:cs typeface="Arial"/>
              </a:rPr>
              <a:t>community  </a:t>
            </a:r>
            <a:r>
              <a:rPr sz="2400" b="1" spc="-20" dirty="0">
                <a:latin typeface="Arial"/>
                <a:cs typeface="Arial"/>
              </a:rPr>
              <a:t>learning and</a:t>
            </a:r>
            <a:r>
              <a:rPr sz="2400" b="1" spc="-80" dirty="0">
                <a:latin typeface="Arial"/>
                <a:cs typeface="Arial"/>
              </a:rPr>
              <a:t> </a:t>
            </a:r>
            <a:r>
              <a:rPr sz="2400" b="1" spc="-20" dirty="0">
                <a:latin typeface="Arial"/>
                <a:cs typeface="Arial"/>
              </a:rPr>
              <a:t>sustainability.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8990" y="1752600"/>
            <a:ext cx="7736205" cy="221374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50000"/>
              </a:lnSpc>
              <a:spcBef>
                <a:spcPts val="100"/>
              </a:spcBef>
            </a:pPr>
            <a:r>
              <a:rPr sz="2400" b="1" spc="-20" dirty="0">
                <a:latin typeface="Times New Roman"/>
                <a:cs typeface="Times New Roman"/>
              </a:rPr>
              <a:t>The aim </a:t>
            </a:r>
            <a:r>
              <a:rPr sz="2400" b="1" spc="-10" dirty="0">
                <a:latin typeface="Times New Roman"/>
                <a:cs typeface="Times New Roman"/>
              </a:rPr>
              <a:t>of </a:t>
            </a:r>
            <a:r>
              <a:rPr sz="2400" b="1" spc="-30" dirty="0">
                <a:latin typeface="Times New Roman"/>
                <a:cs typeface="Times New Roman"/>
              </a:rPr>
              <a:t>'Community </a:t>
            </a:r>
            <a:r>
              <a:rPr sz="2400" b="1" spc="-25" dirty="0">
                <a:latin typeface="Times New Roman"/>
                <a:cs typeface="Times New Roman"/>
              </a:rPr>
              <a:t>Education' </a:t>
            </a:r>
            <a:r>
              <a:rPr sz="2400" b="1" spc="-15" dirty="0">
                <a:latin typeface="Times New Roman"/>
                <a:cs typeface="Times New Roman"/>
              </a:rPr>
              <a:t>is </a:t>
            </a:r>
            <a:r>
              <a:rPr sz="2400" b="1" spc="-10" dirty="0">
                <a:solidFill>
                  <a:srgbClr val="006FBF"/>
                </a:solidFill>
                <a:latin typeface="Times New Roman"/>
                <a:cs typeface="Times New Roman"/>
              </a:rPr>
              <a:t>to </a:t>
            </a:r>
            <a:r>
              <a:rPr sz="2400" b="1" spc="-20" dirty="0">
                <a:solidFill>
                  <a:srgbClr val="006FBF"/>
                </a:solidFill>
                <a:latin typeface="Times New Roman"/>
                <a:cs typeface="Times New Roman"/>
              </a:rPr>
              <a:t>equip</a:t>
            </a:r>
            <a:r>
              <a:rPr sz="2400" b="1" spc="-160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2400" b="1" spc="-30" dirty="0">
                <a:solidFill>
                  <a:srgbClr val="006FBF"/>
                </a:solidFill>
                <a:latin typeface="Times New Roman"/>
                <a:cs typeface="Times New Roman"/>
              </a:rPr>
              <a:t>communities</a:t>
            </a:r>
            <a:endParaRPr sz="2400" dirty="0">
              <a:latin typeface="Times New Roman"/>
              <a:cs typeface="Times New Roman"/>
            </a:endParaRPr>
          </a:p>
          <a:p>
            <a:pPr marL="12700" algn="just">
              <a:lnSpc>
                <a:spcPct val="150000"/>
              </a:lnSpc>
            </a:pPr>
            <a:r>
              <a:rPr sz="2400" b="1" spc="-20" dirty="0">
                <a:solidFill>
                  <a:srgbClr val="006FBF"/>
                </a:solidFill>
                <a:latin typeface="Times New Roman"/>
                <a:cs typeface="Times New Roman"/>
              </a:rPr>
              <a:t>with the skills they </a:t>
            </a:r>
            <a:r>
              <a:rPr sz="2400" b="1" spc="-25" dirty="0">
                <a:solidFill>
                  <a:srgbClr val="006FBF"/>
                </a:solidFill>
                <a:latin typeface="Times New Roman"/>
                <a:cs typeface="Times New Roman"/>
              </a:rPr>
              <a:t>need </a:t>
            </a:r>
            <a:r>
              <a:rPr sz="2400" b="1" spc="-10" dirty="0">
                <a:solidFill>
                  <a:srgbClr val="006FBF"/>
                </a:solidFill>
                <a:latin typeface="Times New Roman"/>
                <a:cs typeface="Times New Roman"/>
              </a:rPr>
              <a:t>to </a:t>
            </a:r>
            <a:r>
              <a:rPr sz="2400" b="1" spc="-25" dirty="0">
                <a:solidFill>
                  <a:srgbClr val="006FBF"/>
                </a:solidFill>
                <a:latin typeface="Times New Roman"/>
                <a:cs typeface="Times New Roman"/>
              </a:rPr>
              <a:t>undertake </a:t>
            </a:r>
            <a:r>
              <a:rPr sz="2400" b="1" spc="-15" dirty="0">
                <a:solidFill>
                  <a:srgbClr val="006FBF"/>
                </a:solidFill>
                <a:latin typeface="Times New Roman"/>
                <a:cs typeface="Times New Roman"/>
              </a:rPr>
              <a:t>the </a:t>
            </a:r>
            <a:r>
              <a:rPr sz="2400" b="1" spc="-20" dirty="0">
                <a:solidFill>
                  <a:srgbClr val="006FBF"/>
                </a:solidFill>
                <a:latin typeface="Times New Roman"/>
                <a:cs typeface="Times New Roman"/>
              </a:rPr>
              <a:t>activities they</a:t>
            </a:r>
            <a:r>
              <a:rPr sz="2400" b="1" spc="-215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6FBF"/>
                </a:solidFill>
                <a:latin typeface="Times New Roman"/>
                <a:cs typeface="Times New Roman"/>
              </a:rPr>
              <a:t>wish</a:t>
            </a:r>
            <a:endParaRPr sz="2400" dirty="0">
              <a:latin typeface="Times New Roman"/>
              <a:cs typeface="Times New Roman"/>
            </a:endParaRPr>
          </a:p>
          <a:p>
            <a:pPr marL="12700" marR="173990" algn="just">
              <a:lnSpc>
                <a:spcPct val="150000"/>
              </a:lnSpc>
              <a:spcBef>
                <a:spcPts val="380"/>
              </a:spcBef>
              <a:tabLst>
                <a:tab pos="1894205" algn="l"/>
              </a:tabLst>
            </a:pPr>
            <a:r>
              <a:rPr sz="2400" b="1" spc="-10" dirty="0">
                <a:solidFill>
                  <a:srgbClr val="006FBF"/>
                </a:solidFill>
                <a:latin typeface="Times New Roman"/>
                <a:cs typeface="Times New Roman"/>
              </a:rPr>
              <a:t>to</a:t>
            </a:r>
            <a:r>
              <a:rPr sz="2400" b="1" spc="-35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6FBF"/>
                </a:solidFill>
                <a:latin typeface="Times New Roman"/>
                <a:cs typeface="Times New Roman"/>
              </a:rPr>
              <a:t>undertake;	</a:t>
            </a:r>
            <a:r>
              <a:rPr sz="2400" b="1" spc="-15" dirty="0">
                <a:latin typeface="Times New Roman"/>
                <a:cs typeface="Times New Roman"/>
              </a:rPr>
              <a:t>it </a:t>
            </a:r>
            <a:r>
              <a:rPr sz="2400" b="1" spc="-10" dirty="0">
                <a:latin typeface="Times New Roman"/>
                <a:cs typeface="Times New Roman"/>
              </a:rPr>
              <a:t>is </a:t>
            </a:r>
            <a:r>
              <a:rPr sz="2400" b="1" spc="-25" dirty="0">
                <a:latin typeface="Times New Roman"/>
                <a:cs typeface="Times New Roman"/>
              </a:rPr>
              <a:t>essentially </a:t>
            </a:r>
            <a:r>
              <a:rPr sz="2400" b="1" spc="-20" dirty="0">
                <a:latin typeface="Times New Roman"/>
                <a:cs typeface="Times New Roman"/>
              </a:rPr>
              <a:t>about </a:t>
            </a:r>
            <a:r>
              <a:rPr sz="2400" b="1" spc="-25" dirty="0">
                <a:latin typeface="Times New Roman"/>
                <a:cs typeface="Times New Roman"/>
              </a:rPr>
              <a:t>educating </a:t>
            </a:r>
            <a:r>
              <a:rPr sz="2400" b="1" spc="-30" dirty="0">
                <a:latin typeface="Times New Roman"/>
                <a:cs typeface="Times New Roman"/>
              </a:rPr>
              <a:t>communities  </a:t>
            </a:r>
            <a:r>
              <a:rPr sz="2400" b="1" spc="-10" dirty="0">
                <a:latin typeface="Times New Roman"/>
                <a:cs typeface="Times New Roman"/>
              </a:rPr>
              <a:t>or </a:t>
            </a:r>
            <a:r>
              <a:rPr sz="2400" b="1" spc="-25" dirty="0">
                <a:latin typeface="Times New Roman"/>
                <a:cs typeface="Times New Roman"/>
              </a:rPr>
              <a:t>groups, </a:t>
            </a:r>
            <a:r>
              <a:rPr sz="2400" b="1" spc="-20" dirty="0">
                <a:latin typeface="Times New Roman"/>
                <a:cs typeface="Times New Roman"/>
              </a:rPr>
              <a:t>not just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individuals.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10869" y="795020"/>
            <a:ext cx="5452745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30" dirty="0">
                <a:solidFill>
                  <a:srgbClr val="68666C"/>
                </a:solidFill>
                <a:latin typeface="Tahoma"/>
                <a:cs typeface="Tahoma"/>
              </a:rPr>
              <a:t>Defining </a:t>
            </a:r>
            <a:r>
              <a:rPr sz="2800" spc="-40" dirty="0">
                <a:solidFill>
                  <a:srgbClr val="68666C"/>
                </a:solidFill>
                <a:latin typeface="Tahoma"/>
                <a:cs typeface="Tahoma"/>
              </a:rPr>
              <a:t>Community</a:t>
            </a:r>
            <a:r>
              <a:rPr sz="2800" spc="-114" dirty="0">
                <a:solidFill>
                  <a:srgbClr val="68666C"/>
                </a:solidFill>
                <a:latin typeface="Tahoma"/>
                <a:cs typeface="Tahoma"/>
              </a:rPr>
              <a:t> </a:t>
            </a:r>
            <a:r>
              <a:rPr lang="en-US" sz="2800" spc="-114" dirty="0">
                <a:solidFill>
                  <a:srgbClr val="68666C"/>
                </a:solidFill>
                <a:latin typeface="Tahoma"/>
                <a:cs typeface="Tahoma"/>
              </a:rPr>
              <a:t>development in </a:t>
            </a:r>
            <a:r>
              <a:rPr sz="2800" spc="-35" dirty="0">
                <a:solidFill>
                  <a:srgbClr val="68666C"/>
                </a:solidFill>
                <a:latin typeface="Tahoma"/>
                <a:cs typeface="Tahoma"/>
              </a:rPr>
              <a:t>Education</a:t>
            </a:r>
            <a:endParaRPr sz="2800" dirty="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981200" y="4191000"/>
            <a:ext cx="4344670" cy="25166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8990" y="2286000"/>
            <a:ext cx="76835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5" dirty="0">
                <a:latin typeface="Times New Roman"/>
                <a:cs typeface="Times New Roman"/>
              </a:rPr>
              <a:t>Adult </a:t>
            </a:r>
            <a:r>
              <a:rPr sz="2400" b="1" spc="-15" dirty="0">
                <a:latin typeface="Times New Roman"/>
                <a:cs typeface="Times New Roman"/>
              </a:rPr>
              <a:t>and </a:t>
            </a:r>
            <a:r>
              <a:rPr sz="2400" b="1" spc="-30" dirty="0">
                <a:latin typeface="Times New Roman"/>
                <a:cs typeface="Times New Roman"/>
              </a:rPr>
              <a:t>Community </a:t>
            </a:r>
            <a:r>
              <a:rPr sz="2400" b="1" spc="-25" dirty="0">
                <a:latin typeface="Times New Roman"/>
                <a:cs typeface="Times New Roman"/>
              </a:rPr>
              <a:t>Education (ACE</a:t>
            </a:r>
            <a:r>
              <a:rPr sz="2400" b="1" spc="-25" dirty="0">
                <a:solidFill>
                  <a:srgbClr val="006FBF"/>
                </a:solidFill>
                <a:latin typeface="Times New Roman"/>
                <a:cs typeface="Times New Roman"/>
              </a:rPr>
              <a:t>) </a:t>
            </a:r>
            <a:r>
              <a:rPr sz="2400" b="1" spc="-10" dirty="0">
                <a:solidFill>
                  <a:srgbClr val="006FBF"/>
                </a:solidFill>
                <a:latin typeface="Times New Roman"/>
                <a:cs typeface="Times New Roman"/>
              </a:rPr>
              <a:t>is </a:t>
            </a:r>
            <a:r>
              <a:rPr sz="2400" b="1" dirty="0">
                <a:solidFill>
                  <a:srgbClr val="006FBF"/>
                </a:solidFill>
                <a:latin typeface="Times New Roman"/>
                <a:cs typeface="Times New Roman"/>
              </a:rPr>
              <a:t>a </a:t>
            </a:r>
            <a:r>
              <a:rPr sz="2400" b="1" spc="-25" dirty="0">
                <a:solidFill>
                  <a:srgbClr val="006FBF"/>
                </a:solidFill>
                <a:latin typeface="Times New Roman"/>
                <a:cs typeface="Times New Roman"/>
              </a:rPr>
              <a:t>response </a:t>
            </a:r>
            <a:r>
              <a:rPr sz="2400" b="1" spc="-10" dirty="0">
                <a:solidFill>
                  <a:srgbClr val="006FBF"/>
                </a:solidFill>
                <a:latin typeface="Times New Roman"/>
                <a:cs typeface="Times New Roman"/>
              </a:rPr>
              <a:t>to</a:t>
            </a:r>
            <a:r>
              <a:rPr sz="2400" b="1" spc="-180" dirty="0">
                <a:solidFill>
                  <a:srgbClr val="006FBF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6FBF"/>
                </a:solidFill>
                <a:latin typeface="Times New Roman"/>
                <a:cs typeface="Times New Roman"/>
              </a:rPr>
              <a:t>the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08990" y="2520950"/>
            <a:ext cx="75590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5" dirty="0">
                <a:solidFill>
                  <a:srgbClr val="006FBF"/>
                </a:solidFill>
                <a:latin typeface="Times New Roman"/>
                <a:cs typeface="Times New Roman"/>
              </a:rPr>
              <a:t>lifelong learning needs </a:t>
            </a:r>
            <a:r>
              <a:rPr sz="2400" b="1" spc="-15" dirty="0">
                <a:solidFill>
                  <a:srgbClr val="006FBF"/>
                </a:solidFill>
                <a:latin typeface="Times New Roman"/>
                <a:cs typeface="Times New Roman"/>
              </a:rPr>
              <a:t>of the </a:t>
            </a:r>
            <a:r>
              <a:rPr sz="2400" b="1" spc="-25" dirty="0">
                <a:solidFill>
                  <a:srgbClr val="006FBF"/>
                </a:solidFill>
                <a:latin typeface="Times New Roman"/>
                <a:cs typeface="Times New Roman"/>
              </a:rPr>
              <a:t>community</a:t>
            </a:r>
            <a:r>
              <a:rPr sz="2400" b="1" spc="-25" dirty="0">
                <a:latin typeface="Times New Roman"/>
                <a:cs typeface="Times New Roman"/>
              </a:rPr>
              <a:t>. Key features</a:t>
            </a:r>
            <a:r>
              <a:rPr sz="2400" b="1" spc="-11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are: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29639" y="3176270"/>
            <a:ext cx="256540" cy="12725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50" spc="-10" dirty="0">
                <a:latin typeface="Wingdings"/>
                <a:cs typeface="Wingdings"/>
              </a:rPr>
              <a:t></a:t>
            </a:r>
            <a:endParaRPr sz="2050">
              <a:latin typeface="Wingdings"/>
              <a:cs typeface="Wingdings"/>
            </a:endParaRPr>
          </a:p>
          <a:p>
            <a:pPr marL="12700">
              <a:lnSpc>
                <a:spcPts val="2455"/>
              </a:lnSpc>
            </a:pPr>
            <a:r>
              <a:rPr sz="2050" spc="-10" dirty="0">
                <a:latin typeface="Wingdings"/>
                <a:cs typeface="Wingdings"/>
              </a:rPr>
              <a:t></a:t>
            </a:r>
            <a:endParaRPr sz="2050">
              <a:latin typeface="Wingdings"/>
              <a:cs typeface="Wingdings"/>
            </a:endParaRPr>
          </a:p>
          <a:p>
            <a:pPr marL="12700">
              <a:lnSpc>
                <a:spcPts val="2455"/>
              </a:lnSpc>
            </a:pPr>
            <a:r>
              <a:rPr sz="2050" spc="-10" dirty="0">
                <a:latin typeface="Wingdings"/>
                <a:cs typeface="Wingdings"/>
              </a:rPr>
              <a:t></a:t>
            </a:r>
            <a:endParaRPr sz="205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</a:pPr>
            <a:r>
              <a:rPr sz="2050" spc="-10" dirty="0">
                <a:latin typeface="Wingdings"/>
                <a:cs typeface="Wingdings"/>
              </a:rPr>
              <a:t></a:t>
            </a:r>
            <a:endParaRPr sz="205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47850" y="3144520"/>
            <a:ext cx="4493260" cy="132715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marR="1746250">
              <a:lnSpc>
                <a:spcPts val="2460"/>
              </a:lnSpc>
              <a:spcBef>
                <a:spcPts val="530"/>
              </a:spcBef>
            </a:pPr>
            <a:r>
              <a:rPr sz="2400" b="1" spc="-10" dirty="0">
                <a:latin typeface="Times New Roman"/>
                <a:cs typeface="Times New Roman"/>
              </a:rPr>
              <a:t>it is</a:t>
            </a:r>
            <a:r>
              <a:rPr sz="2400" b="1" spc="-13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learner-centered.  </a:t>
            </a:r>
            <a:r>
              <a:rPr sz="2400" b="1" spc="-10" dirty="0">
                <a:latin typeface="Times New Roman"/>
                <a:cs typeface="Times New Roman"/>
              </a:rPr>
              <a:t>it is </a:t>
            </a:r>
            <a:r>
              <a:rPr sz="2400" b="1" spc="-15" dirty="0">
                <a:latin typeface="Times New Roman"/>
                <a:cs typeface="Times New Roman"/>
              </a:rPr>
              <a:t>for</a:t>
            </a:r>
            <a:r>
              <a:rPr sz="2400" b="1" spc="-120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everyone.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230"/>
              </a:lnSpc>
            </a:pPr>
            <a:r>
              <a:rPr sz="2400" b="1" spc="-10" dirty="0">
                <a:latin typeface="Times New Roman"/>
                <a:cs typeface="Times New Roman"/>
              </a:rPr>
              <a:t>it </a:t>
            </a:r>
            <a:r>
              <a:rPr sz="2400" b="1" spc="-20" dirty="0">
                <a:latin typeface="Times New Roman"/>
                <a:cs typeface="Times New Roman"/>
              </a:rPr>
              <a:t>covers </a:t>
            </a:r>
            <a:r>
              <a:rPr sz="2400" b="1" dirty="0">
                <a:latin typeface="Times New Roman"/>
                <a:cs typeface="Times New Roman"/>
              </a:rPr>
              <a:t>a </a:t>
            </a:r>
            <a:r>
              <a:rPr sz="2400" b="1" spc="-20" dirty="0">
                <a:latin typeface="Times New Roman"/>
                <a:cs typeface="Times New Roman"/>
              </a:rPr>
              <a:t>wide variety </a:t>
            </a:r>
            <a:r>
              <a:rPr sz="2400" b="1" spc="-15" dirty="0">
                <a:latin typeface="Times New Roman"/>
                <a:cs typeface="Times New Roman"/>
              </a:rPr>
              <a:t>of</a:t>
            </a:r>
            <a:r>
              <a:rPr sz="2400" b="1" spc="-220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learning.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670"/>
              </a:lnSpc>
            </a:pPr>
            <a:r>
              <a:rPr sz="2400" b="1" spc="-10" dirty="0">
                <a:latin typeface="Times New Roman"/>
                <a:cs typeface="Times New Roman"/>
              </a:rPr>
              <a:t>it </a:t>
            </a:r>
            <a:r>
              <a:rPr sz="2400" b="1" spc="-25" dirty="0">
                <a:latin typeface="Times New Roman"/>
                <a:cs typeface="Times New Roman"/>
              </a:rPr>
              <a:t>responds </a:t>
            </a:r>
            <a:r>
              <a:rPr sz="2400" b="1" spc="-10" dirty="0">
                <a:latin typeface="Times New Roman"/>
                <a:cs typeface="Times New Roman"/>
              </a:rPr>
              <a:t>to </a:t>
            </a:r>
            <a:r>
              <a:rPr sz="2400" b="1" spc="-15" dirty="0">
                <a:latin typeface="Times New Roman"/>
                <a:cs typeface="Times New Roman"/>
              </a:rPr>
              <a:t>the</a:t>
            </a:r>
            <a:r>
              <a:rPr sz="2400" b="1" spc="-120" dirty="0"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Times New Roman"/>
                <a:cs typeface="Times New Roman"/>
              </a:rPr>
              <a:t>community.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82270" y="869950"/>
            <a:ext cx="545274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30" dirty="0">
                <a:solidFill>
                  <a:srgbClr val="68666C"/>
                </a:solidFill>
                <a:latin typeface="Tahoma"/>
                <a:cs typeface="Tahoma"/>
              </a:rPr>
              <a:t>Defining </a:t>
            </a:r>
            <a:r>
              <a:rPr sz="2800" spc="-40" dirty="0">
                <a:solidFill>
                  <a:srgbClr val="68666C"/>
                </a:solidFill>
                <a:latin typeface="Tahoma"/>
                <a:cs typeface="Tahoma"/>
              </a:rPr>
              <a:t>Community</a:t>
            </a:r>
            <a:r>
              <a:rPr sz="2800" spc="-114" dirty="0">
                <a:solidFill>
                  <a:srgbClr val="68666C"/>
                </a:solidFill>
                <a:latin typeface="Tahoma"/>
                <a:cs typeface="Tahoma"/>
              </a:rPr>
              <a:t> </a:t>
            </a:r>
            <a:r>
              <a:rPr sz="2800" spc="-35" dirty="0">
                <a:solidFill>
                  <a:srgbClr val="68666C"/>
                </a:solidFill>
                <a:latin typeface="Tahoma"/>
                <a:cs typeface="Tahoma"/>
              </a:rPr>
              <a:t>Education</a:t>
            </a:r>
            <a:endParaRPr sz="2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3269" y="2061209"/>
            <a:ext cx="202565" cy="2635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spc="5" dirty="0">
                <a:latin typeface="Wingdings"/>
                <a:cs typeface="Wingdings"/>
              </a:rPr>
              <a:t></a:t>
            </a:r>
            <a:endParaRPr sz="1550">
              <a:latin typeface="Wingdings"/>
              <a:cs typeface="Wingding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3269" y="3288029"/>
            <a:ext cx="202565" cy="2635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spc="5" dirty="0">
                <a:latin typeface="Wingdings"/>
                <a:cs typeface="Wingdings"/>
              </a:rPr>
              <a:t></a:t>
            </a:r>
            <a:endParaRPr sz="155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3269" y="3798570"/>
            <a:ext cx="202565" cy="2635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spc="5" dirty="0">
                <a:latin typeface="Wingdings"/>
                <a:cs typeface="Wingdings"/>
              </a:rPr>
              <a:t></a:t>
            </a:r>
            <a:endParaRPr sz="155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3269" y="4667250"/>
            <a:ext cx="202565" cy="2635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550" spc="5" dirty="0">
                <a:latin typeface="Wingdings"/>
                <a:cs typeface="Wingdings"/>
              </a:rPr>
              <a:t></a:t>
            </a:r>
            <a:endParaRPr sz="155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06169" y="1996440"/>
            <a:ext cx="7100570" cy="3355340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37845" algn="just">
              <a:lnSpc>
                <a:spcPts val="2820"/>
              </a:lnSpc>
              <a:spcBef>
                <a:spcPts val="240"/>
              </a:spcBef>
            </a:pPr>
            <a:r>
              <a:rPr sz="2400" b="1" dirty="0">
                <a:latin typeface="Rockwell"/>
                <a:cs typeface="Rockwell"/>
              </a:rPr>
              <a:t>A process whereby </a:t>
            </a:r>
            <a:r>
              <a:rPr sz="2400" b="1" dirty="0">
                <a:solidFill>
                  <a:srgbClr val="006FBF"/>
                </a:solidFill>
                <a:latin typeface="Rockwell"/>
                <a:cs typeface="Rockwell"/>
              </a:rPr>
              <a:t>learning is </a:t>
            </a:r>
            <a:r>
              <a:rPr sz="2400" b="1" spc="-5" dirty="0">
                <a:solidFill>
                  <a:srgbClr val="006FBF"/>
                </a:solidFill>
                <a:latin typeface="Rockwell"/>
                <a:cs typeface="Rockwell"/>
              </a:rPr>
              <a:t>used </a:t>
            </a:r>
            <a:r>
              <a:rPr sz="2400" b="1" dirty="0">
                <a:solidFill>
                  <a:srgbClr val="006FBF"/>
                </a:solidFill>
                <a:latin typeface="Rockwell"/>
                <a:cs typeface="Rockwell"/>
              </a:rPr>
              <a:t>for </a:t>
            </a:r>
            <a:r>
              <a:rPr sz="2400" b="1" spc="-5" dirty="0">
                <a:solidFill>
                  <a:srgbClr val="006FBF"/>
                </a:solidFill>
                <a:latin typeface="Rockwell"/>
                <a:cs typeface="Rockwell"/>
              </a:rPr>
              <a:t>both  </a:t>
            </a:r>
            <a:r>
              <a:rPr sz="2400" b="1" dirty="0">
                <a:solidFill>
                  <a:srgbClr val="006FBF"/>
                </a:solidFill>
                <a:latin typeface="Rockwell"/>
                <a:cs typeface="Rockwell"/>
              </a:rPr>
              <a:t>individual and </a:t>
            </a:r>
            <a:r>
              <a:rPr sz="2400" b="1" spc="-5" dirty="0">
                <a:solidFill>
                  <a:srgbClr val="006FBF"/>
                </a:solidFill>
                <a:latin typeface="Rockwell"/>
                <a:cs typeface="Rockwell"/>
              </a:rPr>
              <a:t>community betterment</a:t>
            </a:r>
            <a:r>
              <a:rPr sz="2400" b="1" spc="-5" dirty="0">
                <a:latin typeface="Rockwell"/>
                <a:cs typeface="Rockwell"/>
              </a:rPr>
              <a:t>. It </a:t>
            </a:r>
            <a:r>
              <a:rPr sz="2400" b="1" dirty="0">
                <a:latin typeface="Rockwell"/>
                <a:cs typeface="Rockwell"/>
              </a:rPr>
              <a:t>is  characterized</a:t>
            </a:r>
            <a:r>
              <a:rPr sz="2400" b="1" spc="-5" dirty="0">
                <a:latin typeface="Rockwell"/>
                <a:cs typeface="Rockwell"/>
              </a:rPr>
              <a:t> </a:t>
            </a:r>
            <a:r>
              <a:rPr sz="2400" b="1" dirty="0">
                <a:latin typeface="Rockwell"/>
                <a:cs typeface="Rockwell"/>
              </a:rPr>
              <a:t>by:</a:t>
            </a:r>
            <a:endParaRPr sz="2400">
              <a:latin typeface="Rockwell"/>
              <a:cs typeface="Rockwell"/>
            </a:endParaRPr>
          </a:p>
          <a:p>
            <a:pPr marL="12700" algn="just">
              <a:lnSpc>
                <a:spcPct val="100000"/>
              </a:lnSpc>
              <a:spcBef>
                <a:spcPts val="1060"/>
              </a:spcBef>
            </a:pPr>
            <a:r>
              <a:rPr sz="2400" b="1" spc="-5" dirty="0">
                <a:latin typeface="Rockwell"/>
                <a:cs typeface="Rockwell"/>
              </a:rPr>
              <a:t>Involvement </a:t>
            </a:r>
            <a:r>
              <a:rPr sz="2400" b="1" dirty="0">
                <a:latin typeface="Rockwell"/>
                <a:cs typeface="Rockwell"/>
              </a:rPr>
              <a:t>of people of all</a:t>
            </a:r>
            <a:r>
              <a:rPr sz="2400" b="1" spc="10" dirty="0">
                <a:latin typeface="Rockwell"/>
                <a:cs typeface="Rockwell"/>
              </a:rPr>
              <a:t> </a:t>
            </a:r>
            <a:r>
              <a:rPr sz="2400" b="1" spc="-5" dirty="0">
                <a:latin typeface="Rockwell"/>
                <a:cs typeface="Rockwell"/>
              </a:rPr>
              <a:t>ages.</a:t>
            </a:r>
            <a:endParaRPr sz="2400">
              <a:latin typeface="Rockwell"/>
              <a:cs typeface="Rockwell"/>
            </a:endParaRPr>
          </a:p>
          <a:p>
            <a:pPr marL="12700" marR="99695" algn="just">
              <a:lnSpc>
                <a:spcPts val="2820"/>
              </a:lnSpc>
              <a:spcBef>
                <a:spcPts val="1280"/>
              </a:spcBef>
            </a:pPr>
            <a:r>
              <a:rPr sz="2400" b="1" spc="-5" dirty="0">
                <a:latin typeface="Rockwell"/>
                <a:cs typeface="Rockwell"/>
              </a:rPr>
              <a:t>The use </a:t>
            </a:r>
            <a:r>
              <a:rPr sz="2400" b="1" dirty="0">
                <a:latin typeface="Rockwell"/>
                <a:cs typeface="Rockwell"/>
              </a:rPr>
              <a:t>of </a:t>
            </a:r>
            <a:r>
              <a:rPr sz="2400" b="1" spc="-5" dirty="0">
                <a:latin typeface="Rockwell"/>
                <a:cs typeface="Rockwell"/>
              </a:rPr>
              <a:t>community </a:t>
            </a:r>
            <a:r>
              <a:rPr sz="2400" b="1" dirty="0">
                <a:latin typeface="Rockwell"/>
                <a:cs typeface="Rockwell"/>
              </a:rPr>
              <a:t>learning, resources and  research to bring about </a:t>
            </a:r>
            <a:r>
              <a:rPr sz="2400" b="1" spc="-5" dirty="0">
                <a:latin typeface="Rockwell"/>
                <a:cs typeface="Rockwell"/>
              </a:rPr>
              <a:t>community</a:t>
            </a:r>
            <a:r>
              <a:rPr sz="2400" b="1" spc="-35" dirty="0">
                <a:latin typeface="Rockwell"/>
                <a:cs typeface="Rockwell"/>
              </a:rPr>
              <a:t> </a:t>
            </a:r>
            <a:r>
              <a:rPr sz="2400" b="1" dirty="0">
                <a:latin typeface="Rockwell"/>
                <a:cs typeface="Rockwell"/>
              </a:rPr>
              <a:t>change.</a:t>
            </a:r>
            <a:endParaRPr sz="2400">
              <a:latin typeface="Rockwell"/>
              <a:cs typeface="Rockwell"/>
            </a:endParaRPr>
          </a:p>
          <a:p>
            <a:pPr marL="12700" marR="5080" algn="just">
              <a:lnSpc>
                <a:spcPts val="2820"/>
              </a:lnSpc>
              <a:spcBef>
                <a:spcPts val="1200"/>
              </a:spcBef>
            </a:pPr>
            <a:r>
              <a:rPr sz="2400" b="1" spc="-5" dirty="0">
                <a:latin typeface="Rockwell"/>
                <a:cs typeface="Rockwell"/>
              </a:rPr>
              <a:t>The </a:t>
            </a:r>
            <a:r>
              <a:rPr sz="2400" b="1" dirty="0">
                <a:latin typeface="Rockwell"/>
                <a:cs typeface="Rockwell"/>
              </a:rPr>
              <a:t>recognition that people can learn through,  </a:t>
            </a:r>
            <a:r>
              <a:rPr sz="2400" b="1" spc="-5" dirty="0">
                <a:latin typeface="Rockwell"/>
                <a:cs typeface="Rockwell"/>
              </a:rPr>
              <a:t>with </a:t>
            </a:r>
            <a:r>
              <a:rPr sz="2400" b="1" dirty="0">
                <a:latin typeface="Rockwell"/>
                <a:cs typeface="Rockwell"/>
              </a:rPr>
              <a:t>and for each other to </a:t>
            </a:r>
            <a:r>
              <a:rPr sz="2400" b="1" spc="-5" dirty="0">
                <a:latin typeface="Rockwell"/>
                <a:cs typeface="Rockwell"/>
              </a:rPr>
              <a:t>create </a:t>
            </a:r>
            <a:r>
              <a:rPr sz="2400" b="1" dirty="0">
                <a:latin typeface="Rockwell"/>
                <a:cs typeface="Rockwell"/>
              </a:rPr>
              <a:t>a </a:t>
            </a:r>
            <a:r>
              <a:rPr sz="2400" b="1" spc="-5" dirty="0">
                <a:latin typeface="Rockwell"/>
                <a:cs typeface="Rockwell"/>
              </a:rPr>
              <a:t>better</a:t>
            </a:r>
            <a:r>
              <a:rPr sz="2400" b="1" dirty="0">
                <a:latin typeface="Rockwell"/>
                <a:cs typeface="Rockwell"/>
              </a:rPr>
              <a:t> world.</a:t>
            </a:r>
            <a:endParaRPr sz="2400">
              <a:latin typeface="Rockwell"/>
              <a:cs typeface="Rockwel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82270" y="850900"/>
            <a:ext cx="558292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solidFill>
                  <a:srgbClr val="68666C"/>
                </a:solidFill>
                <a:latin typeface="Rockwell"/>
                <a:cs typeface="Rockwell"/>
              </a:rPr>
              <a:t>Defining Community</a:t>
            </a:r>
            <a:r>
              <a:rPr lang="en-US" sz="2800" spc="-5" dirty="0">
                <a:solidFill>
                  <a:srgbClr val="68666C"/>
                </a:solidFill>
                <a:latin typeface="Rockwell"/>
                <a:cs typeface="Rockwell"/>
              </a:rPr>
              <a:t> development in</a:t>
            </a:r>
            <a:r>
              <a:rPr sz="2800" spc="-70" dirty="0">
                <a:solidFill>
                  <a:srgbClr val="68666C"/>
                </a:solidFill>
                <a:latin typeface="Rockwell"/>
                <a:cs typeface="Rockwell"/>
              </a:rPr>
              <a:t> </a:t>
            </a:r>
            <a:r>
              <a:rPr sz="2800" spc="-5" dirty="0">
                <a:solidFill>
                  <a:srgbClr val="68666C"/>
                </a:solidFill>
                <a:latin typeface="Rockwell"/>
                <a:cs typeface="Rockwell"/>
              </a:rPr>
              <a:t>Education</a:t>
            </a:r>
            <a:endParaRPr sz="2800" dirty="0">
              <a:latin typeface="Rockwell"/>
              <a:cs typeface="Rockwel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69" y="60959"/>
            <a:ext cx="7913370" cy="30949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39900"/>
              </a:lnSpc>
              <a:spcBef>
                <a:spcPts val="95"/>
              </a:spcBef>
              <a:tabLst>
                <a:tab pos="989965" algn="l"/>
              </a:tabLst>
            </a:pPr>
            <a:r>
              <a:rPr sz="1800" b="1" dirty="0">
                <a:latin typeface="Arial"/>
                <a:cs typeface="Arial"/>
              </a:rPr>
              <a:t>The </a:t>
            </a:r>
            <a:r>
              <a:rPr sz="1800" b="1" spc="-5" dirty="0">
                <a:latin typeface="Arial"/>
                <a:cs typeface="Arial"/>
              </a:rPr>
              <a:t>field </a:t>
            </a:r>
            <a:r>
              <a:rPr sz="1800" b="1" dirty="0">
                <a:latin typeface="Arial"/>
                <a:cs typeface="Arial"/>
              </a:rPr>
              <a:t>of </a:t>
            </a:r>
            <a:r>
              <a:rPr sz="1800" b="1" spc="-5" dirty="0">
                <a:latin typeface="Arial"/>
                <a:cs typeface="Arial"/>
              </a:rPr>
              <a:t>Community Education is </a:t>
            </a:r>
            <a:r>
              <a:rPr sz="1800" b="1" dirty="0">
                <a:latin typeface="Arial"/>
                <a:cs typeface="Arial"/>
              </a:rPr>
              <a:t>about providing the knowledge </a:t>
            </a:r>
            <a:r>
              <a:rPr sz="1800" b="1" spc="-5" dirty="0">
                <a:latin typeface="Arial"/>
                <a:cs typeface="Arial"/>
              </a:rPr>
              <a:t>and  skills </a:t>
            </a:r>
            <a:r>
              <a:rPr sz="1800" b="1" dirty="0">
                <a:latin typeface="Arial"/>
                <a:cs typeface="Arial"/>
              </a:rPr>
              <a:t>for people to not only be </a:t>
            </a:r>
            <a:r>
              <a:rPr sz="1800" b="1" spc="-5" dirty="0">
                <a:latin typeface="Arial"/>
                <a:cs typeface="Arial"/>
              </a:rPr>
              <a:t>self-sufficient and independent, </a:t>
            </a:r>
            <a:r>
              <a:rPr sz="1800" b="1" dirty="0">
                <a:latin typeface="Arial"/>
                <a:cs typeface="Arial"/>
              </a:rPr>
              <a:t>but to  </a:t>
            </a:r>
            <a:r>
              <a:rPr sz="1800" b="1" spc="-10" dirty="0">
                <a:latin typeface="Arial"/>
                <a:cs typeface="Arial"/>
              </a:rPr>
              <a:t>create </a:t>
            </a:r>
            <a:r>
              <a:rPr sz="1800" b="1" spc="-5" dirty="0">
                <a:latin typeface="Arial"/>
                <a:cs typeface="Arial"/>
              </a:rPr>
              <a:t>and </a:t>
            </a:r>
            <a:r>
              <a:rPr sz="1800" b="1" dirty="0">
                <a:latin typeface="Arial"/>
                <a:cs typeface="Arial"/>
              </a:rPr>
              <a:t>utilize the </a:t>
            </a:r>
            <a:r>
              <a:rPr sz="1800" b="1" spc="-5" dirty="0">
                <a:latin typeface="Arial"/>
                <a:cs typeface="Arial"/>
              </a:rPr>
              <a:t>interdependencies </a:t>
            </a:r>
            <a:r>
              <a:rPr sz="1800" b="1" dirty="0">
                <a:latin typeface="Arial"/>
                <a:cs typeface="Arial"/>
              </a:rPr>
              <a:t>that </a:t>
            </a:r>
            <a:r>
              <a:rPr sz="1800" b="1" spc="-5" dirty="0">
                <a:latin typeface="Arial"/>
                <a:cs typeface="Arial"/>
              </a:rPr>
              <a:t>must also </a:t>
            </a:r>
            <a:r>
              <a:rPr sz="1800" b="1" spc="-10" dirty="0">
                <a:latin typeface="Arial"/>
                <a:cs typeface="Arial"/>
              </a:rPr>
              <a:t>exist </a:t>
            </a:r>
            <a:r>
              <a:rPr sz="1800" b="1" spc="-5" dirty="0">
                <a:latin typeface="Arial"/>
                <a:cs typeface="Arial"/>
              </a:rPr>
              <a:t>in civil  society.	</a:t>
            </a:r>
            <a:r>
              <a:rPr sz="1800" b="1" dirty="0">
                <a:latin typeface="Arial"/>
                <a:cs typeface="Arial"/>
              </a:rPr>
              <a:t>It is about </a:t>
            </a:r>
            <a:r>
              <a:rPr sz="1800" b="1" spc="-5" dirty="0">
                <a:latin typeface="Arial"/>
                <a:cs typeface="Arial"/>
              </a:rPr>
              <a:t>creating </a:t>
            </a:r>
            <a:r>
              <a:rPr sz="1800" b="1" dirty="0">
                <a:latin typeface="Arial"/>
                <a:cs typeface="Arial"/>
              </a:rPr>
              <a:t>a </a:t>
            </a:r>
            <a:r>
              <a:rPr sz="1800" b="1" spc="-5" dirty="0">
                <a:latin typeface="Arial"/>
                <a:cs typeface="Arial"/>
              </a:rPr>
              <a:t>participatory learning culture that  incorporates principles and practices </a:t>
            </a:r>
            <a:r>
              <a:rPr sz="1800" b="1" dirty="0">
                <a:latin typeface="Arial"/>
                <a:cs typeface="Arial"/>
              </a:rPr>
              <a:t>of </a:t>
            </a:r>
            <a:r>
              <a:rPr sz="1800" b="1" spc="-5" dirty="0">
                <a:latin typeface="Arial"/>
                <a:cs typeface="Arial"/>
              </a:rPr>
              <a:t>respect, mutual </a:t>
            </a:r>
            <a:r>
              <a:rPr sz="1800" b="1" dirty="0">
                <a:latin typeface="Arial"/>
                <a:cs typeface="Arial"/>
              </a:rPr>
              <a:t>aid,  </a:t>
            </a:r>
            <a:r>
              <a:rPr sz="1800" b="1" spc="-5" dirty="0">
                <a:latin typeface="Arial"/>
                <a:cs typeface="Arial"/>
              </a:rPr>
              <a:t>inclusiveness, </a:t>
            </a:r>
            <a:r>
              <a:rPr sz="1800" b="1" dirty="0">
                <a:latin typeface="Arial"/>
                <a:cs typeface="Arial"/>
              </a:rPr>
              <a:t>lifelong </a:t>
            </a:r>
            <a:r>
              <a:rPr sz="1800" b="1" spc="-5" dirty="0">
                <a:latin typeface="Arial"/>
                <a:cs typeface="Arial"/>
              </a:rPr>
              <a:t>learning, skill </a:t>
            </a:r>
            <a:r>
              <a:rPr sz="1800" b="1" dirty="0">
                <a:latin typeface="Arial"/>
                <a:cs typeface="Arial"/>
              </a:rPr>
              <a:t>building, </a:t>
            </a:r>
            <a:r>
              <a:rPr sz="1800" b="1" spc="-5" dirty="0">
                <a:latin typeface="Arial"/>
                <a:cs typeface="Arial"/>
              </a:rPr>
              <a:t>self appreciation,  entrepreneurship, and leadership development </a:t>
            </a:r>
            <a:r>
              <a:rPr sz="1800" b="1" dirty="0">
                <a:latin typeface="Arial"/>
                <a:cs typeface="Arial"/>
              </a:rPr>
              <a:t>– the puzzle </a:t>
            </a:r>
            <a:r>
              <a:rPr sz="1800" b="1" spc="-5" dirty="0">
                <a:latin typeface="Arial"/>
                <a:cs typeface="Arial"/>
              </a:rPr>
              <a:t>pieces that  </a:t>
            </a:r>
            <a:r>
              <a:rPr sz="1800" b="1" spc="-10" dirty="0">
                <a:latin typeface="Arial"/>
                <a:cs typeface="Arial"/>
              </a:rPr>
              <a:t>make </a:t>
            </a:r>
            <a:r>
              <a:rPr sz="1800" b="1" dirty="0">
                <a:latin typeface="Arial"/>
                <a:cs typeface="Arial"/>
              </a:rPr>
              <a:t>up </a:t>
            </a:r>
            <a:r>
              <a:rPr sz="1800" b="1" spc="-5" dirty="0">
                <a:latin typeface="Arial"/>
                <a:cs typeface="Arial"/>
              </a:rPr>
              <a:t>community </a:t>
            </a:r>
            <a:r>
              <a:rPr sz="1800" b="1" dirty="0">
                <a:latin typeface="Arial"/>
                <a:cs typeface="Arial"/>
              </a:rPr>
              <a:t>life </a:t>
            </a:r>
            <a:r>
              <a:rPr sz="1800" b="1" spc="-5" dirty="0">
                <a:latin typeface="Arial"/>
                <a:cs typeface="Arial"/>
              </a:rPr>
              <a:t>and</a:t>
            </a:r>
            <a:r>
              <a:rPr sz="1800" b="1" spc="1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learning.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52600" y="3580129"/>
            <a:ext cx="5810250" cy="31635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77900" y="3299459"/>
            <a:ext cx="7566659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dirty="0">
                <a:solidFill>
                  <a:srgbClr val="006FBF"/>
                </a:solidFill>
                <a:latin typeface="Calibri"/>
                <a:cs typeface="Calibri"/>
              </a:rPr>
              <a:t>Who are Community</a:t>
            </a:r>
            <a:r>
              <a:rPr sz="4500" spc="-70" dirty="0">
                <a:solidFill>
                  <a:srgbClr val="006FBF"/>
                </a:solidFill>
                <a:latin typeface="Calibri"/>
                <a:cs typeface="Calibri"/>
              </a:rPr>
              <a:t> </a:t>
            </a:r>
            <a:r>
              <a:rPr sz="4500" dirty="0">
                <a:solidFill>
                  <a:srgbClr val="006FBF"/>
                </a:solidFill>
                <a:latin typeface="Calibri"/>
                <a:cs typeface="Calibri"/>
              </a:rPr>
              <a:t>Educators?</a:t>
            </a:r>
            <a:endParaRPr sz="45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374640" y="381000"/>
            <a:ext cx="2825750" cy="2800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90600" y="487680"/>
            <a:ext cx="2541270" cy="25539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5700" y="2062479"/>
            <a:ext cx="2001520" cy="770890"/>
          </a:xfrm>
          <a:custGeom>
            <a:avLst/>
            <a:gdLst/>
            <a:ahLst/>
            <a:cxnLst/>
            <a:rect l="l" t="t" r="r" b="b"/>
            <a:pathLst>
              <a:path w="2001520" h="770889">
                <a:moveTo>
                  <a:pt x="472439" y="224790"/>
                </a:moveTo>
                <a:lnTo>
                  <a:pt x="0" y="770890"/>
                </a:lnTo>
                <a:lnTo>
                  <a:pt x="617219" y="698500"/>
                </a:lnTo>
                <a:lnTo>
                  <a:pt x="906780" y="576580"/>
                </a:lnTo>
                <a:lnTo>
                  <a:pt x="1359306" y="576580"/>
                </a:lnTo>
                <a:lnTo>
                  <a:pt x="1445260" y="530860"/>
                </a:lnTo>
                <a:lnTo>
                  <a:pt x="1508006" y="391160"/>
                </a:lnTo>
                <a:lnTo>
                  <a:pt x="1005839" y="391160"/>
                </a:lnTo>
                <a:lnTo>
                  <a:pt x="1266189" y="252730"/>
                </a:lnTo>
                <a:lnTo>
                  <a:pt x="1333733" y="231140"/>
                </a:lnTo>
                <a:lnTo>
                  <a:pt x="762000" y="231140"/>
                </a:lnTo>
                <a:lnTo>
                  <a:pt x="472439" y="224790"/>
                </a:lnTo>
                <a:close/>
              </a:path>
              <a:path w="2001520" h="770889">
                <a:moveTo>
                  <a:pt x="1359306" y="576580"/>
                </a:moveTo>
                <a:lnTo>
                  <a:pt x="906780" y="576580"/>
                </a:lnTo>
                <a:lnTo>
                  <a:pt x="1266189" y="626110"/>
                </a:lnTo>
                <a:lnTo>
                  <a:pt x="1359306" y="576580"/>
                </a:lnTo>
                <a:close/>
              </a:path>
              <a:path w="2001520" h="770889">
                <a:moveTo>
                  <a:pt x="1283970" y="353060"/>
                </a:moveTo>
                <a:lnTo>
                  <a:pt x="1005839" y="391160"/>
                </a:lnTo>
                <a:lnTo>
                  <a:pt x="1508006" y="391160"/>
                </a:lnTo>
                <a:lnTo>
                  <a:pt x="1512570" y="381000"/>
                </a:lnTo>
                <a:lnTo>
                  <a:pt x="1283970" y="353060"/>
                </a:lnTo>
                <a:close/>
              </a:path>
              <a:path w="2001520" h="770889">
                <a:moveTo>
                  <a:pt x="1816100" y="0"/>
                </a:moveTo>
                <a:lnTo>
                  <a:pt x="1256030" y="114300"/>
                </a:lnTo>
                <a:lnTo>
                  <a:pt x="762000" y="231140"/>
                </a:lnTo>
                <a:lnTo>
                  <a:pt x="1333733" y="231140"/>
                </a:lnTo>
                <a:lnTo>
                  <a:pt x="1699260" y="114300"/>
                </a:lnTo>
                <a:lnTo>
                  <a:pt x="1980482" y="114300"/>
                </a:lnTo>
                <a:lnTo>
                  <a:pt x="2001520" y="25400"/>
                </a:lnTo>
                <a:lnTo>
                  <a:pt x="1816100" y="0"/>
                </a:lnTo>
                <a:close/>
              </a:path>
              <a:path w="2001520" h="770889">
                <a:moveTo>
                  <a:pt x="1980482" y="114300"/>
                </a:moveTo>
                <a:lnTo>
                  <a:pt x="1699260" y="114300"/>
                </a:lnTo>
                <a:lnTo>
                  <a:pt x="1962150" y="191770"/>
                </a:lnTo>
                <a:lnTo>
                  <a:pt x="1980482" y="114300"/>
                </a:lnTo>
                <a:close/>
              </a:path>
            </a:pathLst>
          </a:custGeom>
          <a:solidFill>
            <a:srgbClr val="5341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90600" y="612140"/>
            <a:ext cx="2545079" cy="24295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48200" y="4191000"/>
            <a:ext cx="3657600" cy="24193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95400" y="4343400"/>
            <a:ext cx="1828800" cy="1828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69" y="241300"/>
            <a:ext cx="6955155" cy="6146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We </a:t>
            </a:r>
            <a:r>
              <a:rPr sz="1800" b="1" spc="-5" dirty="0">
                <a:latin typeface="Arial"/>
                <a:cs typeface="Arial"/>
              </a:rPr>
              <a:t>are </a:t>
            </a:r>
            <a:r>
              <a:rPr sz="1800" b="1" dirty="0">
                <a:latin typeface="Arial"/>
                <a:cs typeface="Arial"/>
              </a:rPr>
              <a:t>the </a:t>
            </a:r>
            <a:r>
              <a:rPr sz="1800" b="1" spc="-5" dirty="0">
                <a:latin typeface="Arial"/>
                <a:cs typeface="Arial"/>
              </a:rPr>
              <a:t>learning strands </a:t>
            </a:r>
            <a:r>
              <a:rPr sz="1800" b="1" dirty="0">
                <a:latin typeface="Arial"/>
                <a:cs typeface="Arial"/>
              </a:rPr>
              <a:t>of </a:t>
            </a:r>
            <a:r>
              <a:rPr sz="1800" b="1" spc="-5" dirty="0">
                <a:latin typeface="Arial"/>
                <a:cs typeface="Arial"/>
              </a:rPr>
              <a:t>communities.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latin typeface="Tahoma"/>
                <a:cs typeface="Tahoma"/>
              </a:rPr>
              <a:t>We are the youth workers and the youth</a:t>
            </a:r>
            <a:r>
              <a:rPr sz="1800" b="1" spc="15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leaders.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9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800" b="1" spc="-5" dirty="0">
                <a:latin typeface="Tahoma"/>
                <a:cs typeface="Tahoma"/>
              </a:rPr>
              <a:t>We are the preschool and out-of-school time instructors and  supporters who work with children and their</a:t>
            </a:r>
            <a:r>
              <a:rPr sz="1800" b="1" spc="5" dirty="0">
                <a:latin typeface="Tahoma"/>
                <a:cs typeface="Tahoma"/>
              </a:rPr>
              <a:t> </a:t>
            </a:r>
            <a:r>
              <a:rPr sz="1800" b="1" spc="-5" dirty="0">
                <a:latin typeface="Tahoma"/>
                <a:cs typeface="Tahoma"/>
              </a:rPr>
              <a:t>care-givers.</a:t>
            </a:r>
            <a:endParaRPr sz="1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000">
              <a:latin typeface="Times New Roman"/>
              <a:cs typeface="Times New Roman"/>
            </a:endParaRPr>
          </a:p>
          <a:p>
            <a:pPr marL="332105" marR="1610360" indent="-320040">
              <a:lnSpc>
                <a:spcPts val="1889"/>
              </a:lnSpc>
            </a:pPr>
            <a:r>
              <a:rPr sz="1800" b="1" dirty="0">
                <a:latin typeface="Arial"/>
                <a:cs typeface="Arial"/>
              </a:rPr>
              <a:t>\We </a:t>
            </a:r>
            <a:r>
              <a:rPr sz="1800" b="1" spc="-10" dirty="0">
                <a:latin typeface="Arial"/>
                <a:cs typeface="Arial"/>
              </a:rPr>
              <a:t>are </a:t>
            </a:r>
            <a:r>
              <a:rPr sz="1800" b="1" dirty="0">
                <a:latin typeface="Arial"/>
                <a:cs typeface="Arial"/>
              </a:rPr>
              <a:t>the adult </a:t>
            </a:r>
            <a:r>
              <a:rPr sz="1800" b="1" spc="-5" dirty="0">
                <a:latin typeface="Arial"/>
                <a:cs typeface="Arial"/>
              </a:rPr>
              <a:t>education counselors, </a:t>
            </a:r>
            <a:r>
              <a:rPr sz="1800" b="1" spc="-10" dirty="0">
                <a:latin typeface="Arial"/>
                <a:cs typeface="Arial"/>
              </a:rPr>
              <a:t>teachers  </a:t>
            </a:r>
            <a:r>
              <a:rPr sz="1800" b="1" spc="-5" dirty="0">
                <a:latin typeface="Arial"/>
                <a:cs typeface="Arial"/>
              </a:rPr>
              <a:t>and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volunteers</a:t>
            </a:r>
            <a:endParaRPr sz="1800">
              <a:latin typeface="Arial"/>
              <a:cs typeface="Arial"/>
            </a:endParaRPr>
          </a:p>
          <a:p>
            <a:pPr marL="332105" marR="2600960">
              <a:lnSpc>
                <a:spcPct val="126600"/>
              </a:lnSpc>
              <a:spcBef>
                <a:spcPts val="790"/>
              </a:spcBef>
            </a:pPr>
            <a:r>
              <a:rPr sz="1800" b="1" spc="-5" dirty="0">
                <a:latin typeface="Arial"/>
                <a:cs typeface="Arial"/>
              </a:rPr>
              <a:t>in </a:t>
            </a:r>
            <a:r>
              <a:rPr sz="1800" b="1" dirty="0">
                <a:latin typeface="Arial"/>
                <a:cs typeface="Arial"/>
              </a:rPr>
              <a:t>continuing </a:t>
            </a:r>
            <a:r>
              <a:rPr sz="1800" b="1" spc="-5" dirty="0">
                <a:latin typeface="Arial"/>
                <a:cs typeface="Arial"/>
              </a:rPr>
              <a:t>education programs,  in workforce development programs,  in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workplaces,</a:t>
            </a:r>
            <a:endParaRPr sz="1800">
              <a:latin typeface="Arial"/>
              <a:cs typeface="Arial"/>
            </a:endParaRPr>
          </a:p>
          <a:p>
            <a:pPr marL="332105" marR="5368290">
              <a:lnSpc>
                <a:spcPct val="126400"/>
              </a:lnSpc>
            </a:pPr>
            <a:r>
              <a:rPr sz="1800" b="1" spc="-5" dirty="0">
                <a:latin typeface="Arial"/>
                <a:cs typeface="Arial"/>
              </a:rPr>
              <a:t>in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colleges,  in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prisons,</a:t>
            </a:r>
            <a:endParaRPr sz="1800">
              <a:latin typeface="Arial"/>
              <a:cs typeface="Arial"/>
            </a:endParaRPr>
          </a:p>
          <a:p>
            <a:pPr marL="332105">
              <a:lnSpc>
                <a:spcPct val="100000"/>
              </a:lnSpc>
              <a:spcBef>
                <a:spcPts val="580"/>
              </a:spcBef>
            </a:pPr>
            <a:r>
              <a:rPr sz="1800" b="1" spc="-5" dirty="0">
                <a:latin typeface="Arial"/>
                <a:cs typeface="Arial"/>
              </a:rPr>
              <a:t>in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museums,</a:t>
            </a:r>
            <a:endParaRPr sz="1800">
              <a:latin typeface="Arial"/>
              <a:cs typeface="Arial"/>
            </a:endParaRPr>
          </a:p>
          <a:p>
            <a:pPr marL="332105" marR="3323590">
              <a:lnSpc>
                <a:spcPct val="126400"/>
              </a:lnSpc>
            </a:pPr>
            <a:r>
              <a:rPr sz="1800" b="1" spc="-5" dirty="0">
                <a:latin typeface="Arial"/>
                <a:cs typeface="Arial"/>
              </a:rPr>
              <a:t>in immigrant serving agencies  in family resource </a:t>
            </a:r>
            <a:r>
              <a:rPr sz="1800" b="1" spc="-10" dirty="0">
                <a:latin typeface="Arial"/>
                <a:cs typeface="Arial"/>
              </a:rPr>
              <a:t>centers,</a:t>
            </a:r>
            <a:endParaRPr sz="1800">
              <a:latin typeface="Arial"/>
              <a:cs typeface="Arial"/>
            </a:endParaRPr>
          </a:p>
          <a:p>
            <a:pPr marL="332105">
              <a:lnSpc>
                <a:spcPct val="100000"/>
              </a:lnSpc>
              <a:spcBef>
                <a:spcPts val="570"/>
              </a:spcBef>
            </a:pPr>
            <a:r>
              <a:rPr sz="1800" b="1" spc="-5" dirty="0">
                <a:latin typeface="Arial"/>
                <a:cs typeface="Arial"/>
              </a:rPr>
              <a:t>in senior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centers,</a:t>
            </a:r>
            <a:endParaRPr sz="1800">
              <a:latin typeface="Arial"/>
              <a:cs typeface="Arial"/>
            </a:endParaRPr>
          </a:p>
          <a:p>
            <a:pPr marL="332105">
              <a:lnSpc>
                <a:spcPct val="100000"/>
              </a:lnSpc>
              <a:spcBef>
                <a:spcPts val="580"/>
              </a:spcBef>
            </a:pPr>
            <a:r>
              <a:rPr sz="1800" b="1" spc="-5" dirty="0">
                <a:latin typeface="Arial"/>
                <a:cs typeface="Arial"/>
              </a:rPr>
              <a:t>and in other community-based</a:t>
            </a:r>
            <a:r>
              <a:rPr sz="1800" b="1" spc="3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agencies.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943600" y="2286000"/>
            <a:ext cx="2743200" cy="4114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1819" y="421640"/>
            <a:ext cx="7807959" cy="4770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0645" marR="73660" algn="ctr">
              <a:lnSpc>
                <a:spcPct val="144000"/>
              </a:lnSpc>
              <a:spcBef>
                <a:spcPts val="100"/>
              </a:spcBef>
            </a:pPr>
            <a:r>
              <a:rPr sz="2800" spc="-5" dirty="0">
                <a:latin typeface="Arial"/>
                <a:cs typeface="Arial"/>
              </a:rPr>
              <a:t>We are </a:t>
            </a:r>
            <a:r>
              <a:rPr sz="2800" dirty="0">
                <a:latin typeface="Arial"/>
                <a:cs typeface="Arial"/>
              </a:rPr>
              <a:t>so </a:t>
            </a:r>
            <a:r>
              <a:rPr sz="2800" spc="-5" dirty="0">
                <a:latin typeface="Arial"/>
                <a:cs typeface="Arial"/>
              </a:rPr>
              <a:t>many </a:t>
            </a:r>
            <a:r>
              <a:rPr sz="2800" dirty="0">
                <a:latin typeface="Arial"/>
                <a:cs typeface="Arial"/>
              </a:rPr>
              <a:t>people addressing the </a:t>
            </a:r>
            <a:r>
              <a:rPr sz="2800" spc="-5" dirty="0">
                <a:latin typeface="Arial"/>
                <a:cs typeface="Arial"/>
              </a:rPr>
              <a:t>multiple  </a:t>
            </a:r>
            <a:r>
              <a:rPr sz="2800" dirty="0">
                <a:latin typeface="Arial"/>
                <a:cs typeface="Arial"/>
              </a:rPr>
              <a:t>needs of individuals, </a:t>
            </a:r>
            <a:r>
              <a:rPr sz="2800" spc="-5" dirty="0">
                <a:latin typeface="Arial"/>
                <a:cs typeface="Arial"/>
              </a:rPr>
              <a:t>families, </a:t>
            </a:r>
            <a:r>
              <a:rPr sz="2800" dirty="0">
                <a:latin typeface="Arial"/>
                <a:cs typeface="Arial"/>
              </a:rPr>
              <a:t>organizations,</a:t>
            </a:r>
            <a:r>
              <a:rPr sz="2800" spc="-45" dirty="0">
                <a:latin typeface="Arial"/>
                <a:cs typeface="Arial"/>
              </a:rPr>
              <a:t> </a:t>
            </a:r>
            <a:r>
              <a:rPr sz="2800" dirty="0">
                <a:latin typeface="Arial"/>
                <a:cs typeface="Arial"/>
              </a:rPr>
              <a:t>and</a:t>
            </a:r>
            <a:endParaRPr sz="2800">
              <a:latin typeface="Arial"/>
              <a:cs typeface="Arial"/>
            </a:endParaRPr>
          </a:p>
          <a:p>
            <a:pPr marL="973455">
              <a:lnSpc>
                <a:spcPct val="100000"/>
              </a:lnSpc>
              <a:spcBef>
                <a:spcPts val="1470"/>
              </a:spcBef>
            </a:pPr>
            <a:r>
              <a:rPr sz="2800" spc="-5" dirty="0">
                <a:latin typeface="Arial"/>
                <a:cs typeface="Arial"/>
              </a:rPr>
              <a:t>communities </a:t>
            </a:r>
            <a:r>
              <a:rPr sz="2800" dirty="0">
                <a:latin typeface="Arial"/>
                <a:cs typeface="Arial"/>
              </a:rPr>
              <a:t>- providing an array of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800">
              <a:latin typeface="Times New Roman"/>
              <a:cs typeface="Times New Roman"/>
            </a:endParaRPr>
          </a:p>
          <a:p>
            <a:pPr marL="957580">
              <a:lnSpc>
                <a:spcPct val="100000"/>
              </a:lnSpc>
            </a:pPr>
            <a:r>
              <a:rPr sz="2800" b="1" spc="-5" dirty="0">
                <a:solidFill>
                  <a:srgbClr val="400081"/>
                </a:solidFill>
                <a:latin typeface="Arial"/>
                <a:cs typeface="Arial"/>
              </a:rPr>
              <a:t>academic, </a:t>
            </a:r>
            <a:r>
              <a:rPr sz="2800" b="1" spc="-5" dirty="0">
                <a:solidFill>
                  <a:srgbClr val="00CC00"/>
                </a:solidFill>
                <a:latin typeface="Arial"/>
                <a:cs typeface="Arial"/>
              </a:rPr>
              <a:t>recreation, </a:t>
            </a:r>
            <a:r>
              <a:rPr sz="2800" b="1" spc="-5" dirty="0">
                <a:solidFill>
                  <a:srgbClr val="CC3300"/>
                </a:solidFill>
                <a:latin typeface="Arial"/>
                <a:cs typeface="Arial"/>
              </a:rPr>
              <a:t>health,</a:t>
            </a:r>
            <a:r>
              <a:rPr sz="2800" b="1" spc="15" dirty="0">
                <a:solidFill>
                  <a:srgbClr val="CC3300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9900CC"/>
                </a:solidFill>
                <a:latin typeface="Arial"/>
                <a:cs typeface="Arial"/>
              </a:rPr>
              <a:t>social</a:t>
            </a:r>
            <a:endParaRPr sz="2800">
              <a:latin typeface="Arial"/>
              <a:cs typeface="Arial"/>
            </a:endParaRPr>
          </a:p>
          <a:p>
            <a:pPr marL="12700" marR="5080" algn="ctr">
              <a:lnSpc>
                <a:spcPct val="144000"/>
              </a:lnSpc>
              <a:spcBef>
                <a:spcPts val="1739"/>
              </a:spcBef>
            </a:pPr>
            <a:r>
              <a:rPr sz="2800" dirty="0">
                <a:latin typeface="Arial"/>
                <a:cs typeface="Arial"/>
              </a:rPr>
              <a:t>services, </a:t>
            </a:r>
            <a:r>
              <a:rPr sz="2800" spc="-5" dirty="0">
                <a:latin typeface="Arial"/>
                <a:cs typeface="Arial"/>
              </a:rPr>
              <a:t>using </a:t>
            </a:r>
            <a:r>
              <a:rPr sz="2800" dirty="0">
                <a:latin typeface="Arial"/>
                <a:cs typeface="Arial"/>
              </a:rPr>
              <a:t>the </a:t>
            </a:r>
            <a:r>
              <a:rPr sz="2800" spc="-5" dirty="0">
                <a:latin typeface="Arial"/>
                <a:cs typeface="Arial"/>
              </a:rPr>
              <a:t>common </a:t>
            </a:r>
            <a:r>
              <a:rPr sz="2800" dirty="0">
                <a:latin typeface="Arial"/>
                <a:cs typeface="Arial"/>
              </a:rPr>
              <a:t>thread of </a:t>
            </a:r>
            <a:r>
              <a:rPr sz="2800" spc="-5" dirty="0">
                <a:latin typeface="Arial"/>
                <a:cs typeface="Arial"/>
              </a:rPr>
              <a:t>learning, </a:t>
            </a:r>
            <a:r>
              <a:rPr sz="2800" dirty="0">
                <a:latin typeface="Arial"/>
                <a:cs typeface="Arial"/>
              </a:rPr>
              <a:t>to  prepare people </a:t>
            </a:r>
            <a:r>
              <a:rPr sz="2800" spc="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all ages for active </a:t>
            </a:r>
            <a:r>
              <a:rPr sz="2800" spc="-5" dirty="0">
                <a:latin typeface="Arial"/>
                <a:cs typeface="Arial"/>
              </a:rPr>
              <a:t>and </a:t>
            </a:r>
            <a:r>
              <a:rPr sz="2800" dirty="0">
                <a:latin typeface="Arial"/>
                <a:cs typeface="Arial"/>
              </a:rPr>
              <a:t>healthy  </a:t>
            </a:r>
            <a:r>
              <a:rPr sz="2800" spc="-5" dirty="0">
                <a:latin typeface="Arial"/>
                <a:cs typeface="Arial"/>
              </a:rPr>
              <a:t>community </a:t>
            </a:r>
            <a:r>
              <a:rPr sz="2800" dirty="0">
                <a:latin typeface="Arial"/>
                <a:cs typeface="Arial"/>
              </a:rPr>
              <a:t>life.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</TotalTime>
  <Words>492</Words>
  <Application>Microsoft Office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Rockwell</vt:lpstr>
      <vt:lpstr>Tahoma</vt:lpstr>
      <vt:lpstr>Times New Roman</vt:lpstr>
      <vt:lpstr>Wingdings</vt:lpstr>
      <vt:lpstr>Retrospect</vt:lpstr>
      <vt:lpstr>Community Development in Education</vt:lpstr>
      <vt:lpstr>PowerPoint Presentation</vt:lpstr>
      <vt:lpstr>Defining Community development in Education</vt:lpstr>
      <vt:lpstr>Defining Community Education</vt:lpstr>
      <vt:lpstr>Defining Community development in Education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Oneida County</dc:creator>
  <cp:lastModifiedBy>hina kaynat</cp:lastModifiedBy>
  <cp:revision>4</cp:revision>
  <dcterms:created xsi:type="dcterms:W3CDTF">2019-10-18T03:04:44Z</dcterms:created>
  <dcterms:modified xsi:type="dcterms:W3CDTF">2020-03-18T04:52:38Z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2008-09-24T00:00:00Z</vt:filetime>
  </property>
  <property fmtid="{D5CDD505-2E9C-101B-9397-08002B2CF9AE}" pid="3" name="Creator">
    <vt:lpwstr>Impress</vt:lpwstr>
  </property>
  <property fmtid="{D5CDD505-2E9C-101B-9397-08002B2CF9AE}" pid="4" name="LastSaved">
    <vt:filetime>2008-09-24T00:00:00Z</vt:filetime>
  </property>
</Properties>
</file>